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62" r:id="rId4"/>
    <p:sldId id="263" r:id="rId5"/>
    <p:sldId id="257" r:id="rId6"/>
    <p:sldId id="258" r:id="rId7"/>
    <p:sldId id="259" r:id="rId8"/>
    <p:sldId id="260" r:id="rId9"/>
  </p:sldIdLst>
  <p:sldSz cx="12192000" cy="6858000"/>
  <p:notesSz cx="6858000" cy="9144000"/>
  <p:embeddedFontLst>
    <p:embeddedFont>
      <p:font typeface="배달의민족 주아" pitchFamily="18" charset="-127"/>
      <p:regular r:id="rId11"/>
    </p:embeddedFont>
    <p:embeddedFont>
      <p:font typeface="HY견고딕" pitchFamily="18" charset="-127"/>
      <p:regular r:id="rId12"/>
    </p:embeddedFont>
    <p:embeddedFont>
      <p:font typeface="맑은 고딕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2F2F2"/>
    <a:srgbClr val="3F51B5"/>
    <a:srgbClr val="007BA7"/>
    <a:srgbClr val="FFFFFF"/>
    <a:srgbClr val="FF505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4" autoAdjust="0"/>
    <p:restoredTop sz="74185" autoAdjust="0"/>
  </p:normalViewPr>
  <p:slideViewPr>
    <p:cSldViewPr snapToGrid="0">
      <p:cViewPr varScale="1">
        <p:scale>
          <a:sx n="81" d="100"/>
          <a:sy n="81" d="100"/>
        </p:scale>
        <p:origin x="-163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8331D-07C2-41DD-ABB6-A16F437F41AC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6AD107-B252-44C0-903E-2638153138C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86619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AD107-B252-44C0-903E-2638153138C0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6525412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AD107-B252-44C0-903E-2638153138C0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956147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AD107-B252-44C0-903E-2638153138C0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343071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AD107-B252-44C0-903E-2638153138C0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71954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AD107-B252-44C0-903E-2638153138C0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56965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AD107-B252-44C0-903E-2638153138C0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43206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AD107-B252-44C0-903E-2638153138C0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498717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/>
              <a:t>page, request, session, application</a:t>
            </a:r>
            <a:r>
              <a:rPr lang="ko-KR" altLang="en-US" baseline="0" dirty="0"/>
              <a:t>과 같은 </a:t>
            </a:r>
            <a:r>
              <a:rPr lang="en-US" altLang="ko-KR" baseline="0" dirty="0"/>
              <a:t>JSP </a:t>
            </a:r>
            <a:r>
              <a:rPr lang="ko-KR" altLang="en-US" baseline="0" dirty="0"/>
              <a:t>내장 객체는 </a:t>
            </a:r>
            <a:r>
              <a:rPr lang="en-US" altLang="ko-KR" baseline="0" dirty="0"/>
              <a:t>JSP </a:t>
            </a:r>
            <a:r>
              <a:rPr lang="ko-KR" altLang="en-US" baseline="0" dirty="0"/>
              <a:t>페이지들과 </a:t>
            </a:r>
            <a:r>
              <a:rPr lang="ko-KR" altLang="en-US" baseline="0" dirty="0" err="1"/>
              <a:t>서블릿</a:t>
            </a:r>
            <a:r>
              <a:rPr lang="ko-KR" altLang="en-US" baseline="0" dirty="0"/>
              <a:t> 간에 정보를 간단히 주고받을 수 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정보를 저장하는 방식은 속성 형태로 이름을 주어서 값을 저장하는 형태인데 이렇게 저장된 값은 어떤 내장 객체에 </a:t>
            </a:r>
            <a:r>
              <a:rPr lang="ko-KR" altLang="en-US" baseline="0" dirty="0" err="1"/>
              <a:t>저장했느냐에</a:t>
            </a:r>
            <a:r>
              <a:rPr lang="ko-KR" altLang="en-US" baseline="0" dirty="0"/>
              <a:t> 따라서 </a:t>
            </a:r>
            <a:r>
              <a:rPr lang="ko-KR" altLang="en-US" baseline="0" dirty="0" err="1"/>
              <a:t>네가지</a:t>
            </a:r>
            <a:r>
              <a:rPr lang="ko-KR" altLang="en-US" baseline="0" dirty="0"/>
              <a:t> 영역 내에서 </a:t>
            </a:r>
            <a:r>
              <a:rPr lang="ko-KR" altLang="en-US" baseline="0" dirty="0" err="1"/>
              <a:t>사용가능하게</a:t>
            </a:r>
            <a:r>
              <a:rPr lang="ko-KR" altLang="en-US" baseline="0" dirty="0"/>
              <a:t> 된다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속성에 정보를 저장하기 위해서는 </a:t>
            </a:r>
            <a:r>
              <a:rPr lang="en-US" altLang="ko-KR" baseline="0" dirty="0"/>
              <a:t>set</a:t>
            </a:r>
            <a:r>
              <a:rPr lang="ko-KR" altLang="en-US" baseline="0" dirty="0"/>
              <a:t>으로 시작하는 메소드를 사용하고 정보를 </a:t>
            </a:r>
            <a:r>
              <a:rPr lang="ko-KR" altLang="en-US" baseline="0" dirty="0" err="1"/>
              <a:t>얻어오기</a:t>
            </a:r>
            <a:r>
              <a:rPr lang="ko-KR" altLang="en-US" baseline="0" dirty="0"/>
              <a:t> 위해서는 </a:t>
            </a:r>
            <a:r>
              <a:rPr lang="en-US" altLang="ko-KR" baseline="0" dirty="0"/>
              <a:t>get</a:t>
            </a:r>
            <a:r>
              <a:rPr lang="ko-KR" altLang="en-US" baseline="0" dirty="0"/>
              <a:t>으로 시작하는 메소드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제거하기 위해서는 </a:t>
            </a:r>
            <a:r>
              <a:rPr lang="en-US" altLang="ko-KR" baseline="0" dirty="0"/>
              <a:t>remove</a:t>
            </a:r>
            <a:r>
              <a:rPr lang="ko-KR" altLang="en-US" baseline="0" dirty="0"/>
              <a:t>로 시작하는 메소드 등이 이용 된다</a:t>
            </a:r>
            <a:r>
              <a:rPr lang="en-US" altLang="ko-KR" baseline="0" dirty="0"/>
              <a:t>.</a:t>
            </a:r>
          </a:p>
          <a:p>
            <a:endParaRPr lang="en-US" altLang="ko-KR" baseline="0" dirty="0"/>
          </a:p>
          <a:p>
            <a:r>
              <a:rPr lang="ko-KR" altLang="en-US" baseline="0" dirty="0"/>
              <a:t>속성 관련 </a:t>
            </a:r>
            <a:r>
              <a:rPr lang="ko-KR" altLang="en-US" baseline="0" dirty="0" err="1"/>
              <a:t>메소드들에서</a:t>
            </a:r>
            <a:r>
              <a:rPr lang="ko-KR" altLang="en-US" baseline="0" dirty="0"/>
              <a:t> 공통적으로 사용되는 매개 변수인 이름을 주기 위한 </a:t>
            </a:r>
            <a:r>
              <a:rPr lang="en-US" altLang="ko-KR" baseline="0" dirty="0"/>
              <a:t>name </a:t>
            </a:r>
            <a:r>
              <a:rPr lang="ko-KR" altLang="en-US" baseline="0" dirty="0"/>
              <a:t>매개 변수 </a:t>
            </a:r>
            <a:r>
              <a:rPr lang="en-US" altLang="ko-KR" baseline="0" dirty="0"/>
              <a:t>String </a:t>
            </a:r>
            <a:r>
              <a:rPr lang="ko-KR" altLang="en-US" baseline="0" dirty="0"/>
              <a:t>형이고 값을 저장하기 위한 </a:t>
            </a:r>
            <a:r>
              <a:rPr lang="en-US" altLang="ko-KR" baseline="0" dirty="0"/>
              <a:t>value </a:t>
            </a:r>
            <a:r>
              <a:rPr lang="ko-KR" altLang="en-US" baseline="0" dirty="0"/>
              <a:t>매개 변수는 어떤 값도 저장할 수 있도록 하기 위해서 자바의 최상위 클래스인 </a:t>
            </a:r>
            <a:r>
              <a:rPr lang="en-US" altLang="ko-KR" baseline="0" dirty="0"/>
              <a:t>Object </a:t>
            </a:r>
            <a:r>
              <a:rPr lang="ko-KR" altLang="en-US" baseline="0" dirty="0"/>
              <a:t>형으로 정의되어 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이름을 주어 값을 찾아올 경우에도 </a:t>
            </a:r>
            <a:r>
              <a:rPr lang="en-US" altLang="ko-KR" baseline="0" dirty="0"/>
              <a:t>Object </a:t>
            </a:r>
            <a:r>
              <a:rPr lang="ko-KR" altLang="en-US" baseline="0" dirty="0"/>
              <a:t>형으로 </a:t>
            </a:r>
            <a:r>
              <a:rPr lang="ko-KR" altLang="en-US" baseline="0" dirty="0" err="1"/>
              <a:t>리턴된다</a:t>
            </a:r>
            <a:r>
              <a:rPr lang="en-US" altLang="ko-KR" baseline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6AD107-B252-44C0-903E-2638153138C0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941105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674254556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861875673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161883052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7" name="직사각형 6"/>
          <p:cNvSpPr/>
          <p:nvPr userDrawn="1"/>
        </p:nvSpPr>
        <p:spPr>
          <a:xfrm>
            <a:off x="0" y="5838092"/>
            <a:ext cx="12192000" cy="1033976"/>
          </a:xfrm>
          <a:prstGeom prst="rect">
            <a:avLst/>
          </a:prstGeom>
          <a:solidFill>
            <a:srgbClr val="3F51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472829308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834176443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195305173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746809520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0324807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4075512865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548808719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581209310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562865132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BA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E2965-3F2F-482B-983E-35B44D9E42F1}" type="datetimeFigureOut">
              <a:rPr lang="ko-KR" altLang="en-US" smtClean="0"/>
              <a:pPr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9A94B-369D-4C44-8950-507C9BC550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2387734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>
    <p:push dir="u"/>
  </p:transition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655906" y="2274838"/>
            <a:ext cx="88801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F51B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JSP </a:t>
            </a:r>
            <a:r>
              <a:rPr lang="ko-KR" altLang="en-US" sz="7200" b="1" dirty="0">
                <a:solidFill>
                  <a:srgbClr val="3F51B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내장 기본 객체 영역</a:t>
            </a:r>
            <a:endParaRPr lang="en-US" altLang="ko-KR" sz="7200" b="1" dirty="0">
              <a:solidFill>
                <a:srgbClr val="3F51B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782307" y="5923804"/>
            <a:ext cx="419977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박병</a:t>
            </a:r>
            <a:r>
              <a:rPr lang="ko-KR" altLang="en-US" sz="5400" b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</a:t>
            </a:r>
            <a:endParaRPr lang="en-US" altLang="ko-KR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6430694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212779" y="-10701"/>
            <a:ext cx="4369143" cy="828674"/>
          </a:xfrm>
          <a:prstGeom prst="rect">
            <a:avLst/>
          </a:prstGeom>
          <a:solidFill>
            <a:srgbClr val="61575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445" y="151978"/>
            <a:ext cx="4304300" cy="646331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인기게임</a:t>
            </a:r>
            <a:endParaRPr lang="en-US" altLang="ko-KR" sz="36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6E98BFF6-8F9C-4BA7-B69A-4FB3ADD55143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102268" y="1074176"/>
            <a:ext cx="9987464" cy="529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88517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212779" y="-10701"/>
            <a:ext cx="4369143" cy="828674"/>
          </a:xfrm>
          <a:prstGeom prst="rect">
            <a:avLst/>
          </a:prstGeom>
          <a:solidFill>
            <a:srgbClr val="61575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445" y="151978"/>
            <a:ext cx="4304300" cy="646331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인기게임</a:t>
            </a:r>
            <a:endParaRPr lang="en-US" altLang="ko-KR" sz="36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2010D4F6-D35C-4AF8-86CB-06EB62366305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472114" y="1262390"/>
            <a:ext cx="4516618" cy="253445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D798B9EF-1898-46C9-9760-DB437AB7B70D}"/>
              </a:ext>
            </a:extLst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941344" y="3978648"/>
            <a:ext cx="4560929" cy="253445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32C91384-BB92-4DA1-8E52-39D01953CB59}"/>
              </a:ext>
            </a:extLst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428121" y="1262390"/>
            <a:ext cx="4412331" cy="2534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905071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212779" y="-10701"/>
            <a:ext cx="4369143" cy="828674"/>
          </a:xfrm>
          <a:prstGeom prst="rect">
            <a:avLst/>
          </a:prstGeom>
          <a:solidFill>
            <a:srgbClr val="61575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445" y="151978"/>
            <a:ext cx="4304300" cy="646331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인기게임</a:t>
            </a:r>
            <a:endParaRPr lang="en-US" altLang="ko-KR" sz="36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B35A20F-E4F8-4C71-B523-CD19C292333F}"/>
              </a:ext>
            </a:extLst>
          </p:cNvPr>
          <p:cNvSpPr txBox="1"/>
          <p:nvPr/>
        </p:nvSpPr>
        <p:spPr>
          <a:xfrm>
            <a:off x="380664" y="2828835"/>
            <a:ext cx="114306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rgbClr val="3F51B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Scope</a:t>
            </a:r>
            <a:r>
              <a:rPr lang="ko-KR" altLang="en-US" sz="7200" b="1" dirty="0">
                <a:solidFill>
                  <a:srgbClr val="3F51B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7200" b="1" dirty="0">
                <a:solidFill>
                  <a:srgbClr val="3F51B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sz="7200" b="1" dirty="0">
                <a:solidFill>
                  <a:srgbClr val="3F51B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웹 서버 일정 영역</a:t>
            </a:r>
            <a:endParaRPr lang="en-US" altLang="ko-KR" sz="7200" b="1" dirty="0">
              <a:solidFill>
                <a:srgbClr val="3F51B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69729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212779" y="-10701"/>
            <a:ext cx="4369143" cy="828674"/>
          </a:xfrm>
          <a:prstGeom prst="rect">
            <a:avLst/>
          </a:prstGeom>
          <a:solidFill>
            <a:srgbClr val="61575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445" y="151978"/>
            <a:ext cx="4304300" cy="646331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JSP</a:t>
            </a:r>
            <a:r>
              <a:rPr lang="ko-KR" altLang="en-US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내장객체</a:t>
            </a:r>
            <a:endParaRPr lang="en-US" altLang="ko-KR" sz="36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xmlns="" id="{3432FC64-1FDC-4C62-B505-74B660DF6D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86381557"/>
              </p:ext>
            </p:extLst>
          </p:nvPr>
        </p:nvGraphicFramePr>
        <p:xfrm>
          <a:off x="101446" y="960988"/>
          <a:ext cx="11985780" cy="57306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7477">
                  <a:extLst>
                    <a:ext uri="{9D8B030D-6E8A-4147-A177-3AD203B41FA5}">
                      <a16:colId xmlns:a16="http://schemas.microsoft.com/office/drawing/2014/main" xmlns="" val="812525754"/>
                    </a:ext>
                  </a:extLst>
                </a:gridCol>
                <a:gridCol w="5583043">
                  <a:extLst>
                    <a:ext uri="{9D8B030D-6E8A-4147-A177-3AD203B41FA5}">
                      <a16:colId xmlns:a16="http://schemas.microsoft.com/office/drawing/2014/main" xmlns="" val="2606117764"/>
                    </a:ext>
                  </a:extLst>
                </a:gridCol>
                <a:gridCol w="3995260">
                  <a:extLst>
                    <a:ext uri="{9D8B030D-6E8A-4147-A177-3AD203B41FA5}">
                      <a16:colId xmlns:a16="http://schemas.microsoft.com/office/drawing/2014/main" xmlns="" val="1092816283"/>
                    </a:ext>
                  </a:extLst>
                </a:gridCol>
              </a:tblGrid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내장객체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리턴타입</a:t>
                      </a:r>
                      <a:endParaRPr lang="ko-KR" altLang="en-US" sz="28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23316912"/>
                  </a:ext>
                </a:extLst>
              </a:tr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request</a:t>
                      </a:r>
                      <a:endParaRPr lang="ko-KR" altLang="en-US" sz="280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dirty="0" err="1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javax.servlet.http.HttpServletRequest</a:t>
                      </a:r>
                      <a:endParaRPr lang="ko-KR" altLang="en-US" sz="3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요청 정보를 저장하고 있는 객체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350892404"/>
                  </a:ext>
                </a:extLst>
              </a:tr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rsponse</a:t>
                      </a:r>
                      <a:endParaRPr lang="ko-KR" altLang="en-US" sz="28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400" b="0" i="0" kern="1200" dirty="0" err="1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javax.servlet.http.HttpServletResponse</a:t>
                      </a:r>
                      <a:endParaRPr lang="ko-KR" altLang="en-US" sz="3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클라이언트 요청에 대한 응답정보를 저장하고 있는 객체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01598377"/>
                  </a:ext>
                </a:extLst>
              </a:tr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out</a:t>
                      </a:r>
                      <a:endParaRPr lang="ko-KR" altLang="en-US" sz="28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dirty="0" err="1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javax.servlet.jsp.jsp.jspWriter</a:t>
                      </a:r>
                      <a:endParaRPr lang="en-US" altLang="ko-KR" sz="2400" b="0" i="0" kern="1200" dirty="0">
                        <a:solidFill>
                          <a:schemeClr val="dk1"/>
                        </a:solidFill>
                        <a:effectLst/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JSP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페이지 에서 출력할 내용을 가지고 있는 출력 스트림 객체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95999163"/>
                  </a:ext>
                </a:extLst>
              </a:tr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session</a:t>
                      </a:r>
                      <a:endParaRPr lang="ko-KR" altLang="en-US" sz="280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dirty="0" err="1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javax.servlet.http.HttpSession</a:t>
                      </a:r>
                      <a:endParaRPr lang="ko-KR" altLang="en-US" sz="3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하나의 </a:t>
                      </a:r>
                      <a:r>
                        <a:rPr lang="ko-KR" altLang="en-US" sz="1600" dirty="0" err="1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웹브라우저의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 정보를 유지하기 위한 세션정보를 가지고 있는 객체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48262656"/>
                  </a:ext>
                </a:extLst>
              </a:tr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application</a:t>
                      </a:r>
                      <a:endParaRPr lang="ko-KR" altLang="en-US" sz="280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dirty="0" err="1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javax.servlet.ServletContext</a:t>
                      </a:r>
                      <a:r>
                        <a:rPr lang="en-US" altLang="ko-KR" sz="2400" b="0" i="0" kern="1200" dirty="0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 </a:t>
                      </a:r>
                      <a:endParaRPr lang="ko-KR" altLang="en-US" sz="3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웹 어플리케이션의 </a:t>
                      </a:r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Context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의 정보를 저장하고 있는 객체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46212697"/>
                  </a:ext>
                </a:extLst>
              </a:tr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 err="1">
                          <a:solidFill>
                            <a:srgbClr val="FF0000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pageContext</a:t>
                      </a:r>
                      <a:endParaRPr lang="ko-KR" altLang="en-US" sz="2800" dirty="0">
                        <a:solidFill>
                          <a:srgbClr val="FF0000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dirty="0" err="1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javax.servlet.jsp.PageContext</a:t>
                      </a:r>
                      <a:endParaRPr lang="ko-KR" altLang="en-US" sz="3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JSP 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페이지에 대한 정보를 가지고 있는 객체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01895418"/>
                  </a:ext>
                </a:extLst>
              </a:tr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tx1"/>
                          </a:solidFill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page</a:t>
                      </a:r>
                      <a:endParaRPr lang="ko-KR" altLang="en-US" sz="2800" dirty="0">
                        <a:solidFill>
                          <a:schemeClr val="tx1"/>
                        </a:solidFill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dirty="0" err="1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java.lang.Object</a:t>
                      </a:r>
                      <a:endParaRPr lang="ko-KR" altLang="en-US" sz="3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JSP 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페이지를 구현한 자바 클래스 객체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990077580"/>
                  </a:ext>
                </a:extLst>
              </a:tr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config</a:t>
                      </a:r>
                      <a:endParaRPr lang="ko-KR" altLang="en-US" sz="28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dirty="0" err="1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javax.servlet.ServletConfig</a:t>
                      </a:r>
                      <a:endParaRPr lang="ko-KR" altLang="en-US" sz="3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JSP 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페이지에 대한 설정 정보를 저장하고 있는 객체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03046628"/>
                  </a:ext>
                </a:extLst>
              </a:tr>
              <a:tr h="56398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exception</a:t>
                      </a:r>
                      <a:endParaRPr lang="ko-KR" altLang="en-US" sz="28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b="0" i="0" kern="1200" dirty="0" err="1">
                          <a:solidFill>
                            <a:schemeClr val="dk1"/>
                          </a:solidFill>
                          <a:effectLst/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  <a:cs typeface="+mn-cs"/>
                        </a:rPr>
                        <a:t>java.lang.Throwable</a:t>
                      </a:r>
                      <a:endParaRPr lang="ko-KR" altLang="en-US" sz="3600" dirty="0">
                        <a:latin typeface="배달의민족 주아" panose="02020603020101020101" pitchFamily="18" charset="-127"/>
                        <a:ea typeface="배달의민족 주아" panose="02020603020101020101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JSP </a:t>
                      </a:r>
                      <a:r>
                        <a:rPr lang="ko-KR" altLang="en-US" sz="1600" dirty="0">
                          <a:latin typeface="배달의민족 주아" panose="02020603020101020101" pitchFamily="18" charset="-127"/>
                          <a:ea typeface="배달의민족 주아" panose="02020603020101020101" pitchFamily="18" charset="-127"/>
                        </a:rPr>
                        <a:t>페이지에서 예외가 발생한 경우에 사용하는 객체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732799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2685006415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212779" y="-10701"/>
            <a:ext cx="4369143" cy="828674"/>
          </a:xfrm>
          <a:prstGeom prst="rect">
            <a:avLst/>
          </a:prstGeom>
          <a:solidFill>
            <a:srgbClr val="61575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445" y="151978"/>
            <a:ext cx="4304300" cy="646331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JSP</a:t>
            </a:r>
            <a:r>
              <a:rPr lang="ko-KR" altLang="en-US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내장객체</a:t>
            </a:r>
            <a:endParaRPr lang="en-US" altLang="ko-KR" sz="36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60FC7C7-91AD-42E0-B1F0-4EF8C6C063F9}"/>
              </a:ext>
            </a:extLst>
          </p:cNvPr>
          <p:cNvSpPr txBox="1"/>
          <p:nvPr/>
        </p:nvSpPr>
        <p:spPr>
          <a:xfrm>
            <a:off x="573505" y="1913021"/>
            <a:ext cx="110449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page</a:t>
            </a:r>
            <a:r>
              <a:rPr lang="en-US" altLang="ko-KR" sz="4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     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하나의 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JSP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페이지를 처리할 때 사용되는 영역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</a:t>
            </a: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request</a:t>
            </a:r>
            <a:r>
              <a:rPr lang="en-US" altLang="ko-KR" sz="4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하나의 요청을 처리할 때 사용되는 영역</a:t>
            </a:r>
            <a:endParaRPr lang="en-US" altLang="ko-KR" sz="32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session </a:t>
            </a:r>
            <a:r>
              <a:rPr lang="en-US" altLang="ko-KR" sz="4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하나의 브라우저와 관련된 영역</a:t>
            </a:r>
            <a:endParaRPr lang="en-US" altLang="ko-KR" sz="32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8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application  </a:t>
            </a:r>
            <a:r>
              <a:rPr lang="en-US" altLang="ko-KR" sz="48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하나의 웹 애플리케이션과 관련된 영역</a:t>
            </a:r>
          </a:p>
        </p:txBody>
      </p:sp>
    </p:spTree>
    <p:extLst>
      <p:ext uri="{BB962C8B-B14F-4D97-AF65-F5344CB8AC3E}">
        <p14:creationId xmlns:p14="http://schemas.microsoft.com/office/powerpoint/2010/main" xmlns="" val="81724826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212779" y="-10701"/>
            <a:ext cx="4369143" cy="828674"/>
          </a:xfrm>
          <a:prstGeom prst="rect">
            <a:avLst/>
          </a:prstGeom>
          <a:solidFill>
            <a:srgbClr val="61575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445" y="151978"/>
            <a:ext cx="4304300" cy="646331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JSP</a:t>
            </a:r>
            <a:r>
              <a:rPr lang="ko-KR" altLang="en-US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내장객체 영역</a:t>
            </a:r>
            <a:endParaRPr lang="en-US" altLang="ko-KR" sz="36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xmlns="" id="{84C878B2-584C-42D6-882E-697D798789CF}"/>
              </a:ext>
            </a:extLst>
          </p:cNvPr>
          <p:cNvGrpSpPr/>
          <p:nvPr/>
        </p:nvGrpSpPr>
        <p:grpSpPr>
          <a:xfrm>
            <a:off x="637677" y="1265953"/>
            <a:ext cx="10984836" cy="2899610"/>
            <a:chOff x="637677" y="2084103"/>
            <a:chExt cx="10984836" cy="2899610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xmlns="" id="{04D2E903-3F2E-479F-880D-D850A8F0E200}"/>
                </a:ext>
              </a:extLst>
            </p:cNvPr>
            <p:cNvGrpSpPr/>
            <p:nvPr/>
          </p:nvGrpSpPr>
          <p:grpSpPr>
            <a:xfrm>
              <a:off x="637677" y="2084103"/>
              <a:ext cx="10864516" cy="2899610"/>
              <a:chOff x="637677" y="2084103"/>
              <a:chExt cx="10864516" cy="2899610"/>
            </a:xfrm>
          </p:grpSpPr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xmlns="" id="{1ACB22B7-C2C5-489E-A430-6D3202234E73}"/>
                  </a:ext>
                </a:extLst>
              </p:cNvPr>
              <p:cNvSpPr/>
              <p:nvPr/>
            </p:nvSpPr>
            <p:spPr>
              <a:xfrm>
                <a:off x="637677" y="2084103"/>
                <a:ext cx="10864516" cy="2899610"/>
              </a:xfrm>
              <a:prstGeom prst="ellipse">
                <a:avLst/>
              </a:prstGeom>
              <a:noFill/>
              <a:ln w="38100">
                <a:solidFill>
                  <a:srgbClr val="3F51B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xmlns="" id="{9712D915-D61B-4677-BF02-4C385C066232}"/>
                  </a:ext>
                </a:extLst>
              </p:cNvPr>
              <p:cNvSpPr/>
              <p:nvPr/>
            </p:nvSpPr>
            <p:spPr>
              <a:xfrm>
                <a:off x="637677" y="2439035"/>
                <a:ext cx="7844589" cy="2189747"/>
              </a:xfrm>
              <a:prstGeom prst="ellipse">
                <a:avLst/>
              </a:prstGeom>
              <a:noFill/>
              <a:ln w="38100">
                <a:solidFill>
                  <a:srgbClr val="3F51B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" name="타원 3">
                <a:extLst>
                  <a:ext uri="{FF2B5EF4-FFF2-40B4-BE49-F238E27FC236}">
                    <a16:creationId xmlns:a16="http://schemas.microsoft.com/office/drawing/2014/main" xmlns="" id="{145BD1B7-8926-4BDD-A9A1-9C8A2F8274CC}"/>
                  </a:ext>
                </a:extLst>
              </p:cNvPr>
              <p:cNvSpPr/>
              <p:nvPr/>
            </p:nvSpPr>
            <p:spPr>
              <a:xfrm>
                <a:off x="637677" y="2721778"/>
                <a:ext cx="5305926" cy="1624263"/>
              </a:xfrm>
              <a:prstGeom prst="ellipse">
                <a:avLst/>
              </a:prstGeom>
              <a:noFill/>
              <a:ln w="38100">
                <a:solidFill>
                  <a:srgbClr val="3F51B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" name="타원 1">
                <a:extLst>
                  <a:ext uri="{FF2B5EF4-FFF2-40B4-BE49-F238E27FC236}">
                    <a16:creationId xmlns:a16="http://schemas.microsoft.com/office/drawing/2014/main" xmlns="" id="{ED9197C9-FEC8-4D52-8C85-DE83897ABF78}"/>
                  </a:ext>
                </a:extLst>
              </p:cNvPr>
              <p:cNvSpPr/>
              <p:nvPr/>
            </p:nvSpPr>
            <p:spPr>
              <a:xfrm>
                <a:off x="637677" y="2951129"/>
                <a:ext cx="2755232" cy="1171397"/>
              </a:xfrm>
              <a:prstGeom prst="ellipse">
                <a:avLst/>
              </a:prstGeom>
              <a:noFill/>
              <a:ln w="38100">
                <a:solidFill>
                  <a:srgbClr val="3F51B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xmlns="" id="{0B9B6910-159B-4568-A8D9-2554E70877C9}"/>
                  </a:ext>
                </a:extLst>
              </p:cNvPr>
              <p:cNvSpPr txBox="1"/>
              <p:nvPr/>
            </p:nvSpPr>
            <p:spPr>
              <a:xfrm>
                <a:off x="1155035" y="3092154"/>
                <a:ext cx="1431757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b="1" dirty="0">
                    <a:solidFill>
                      <a:srgbClr val="3F51B5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page</a:t>
                </a:r>
                <a:endParaRPr lang="ko-KR" altLang="en-US" sz="4400" b="1" dirty="0">
                  <a:solidFill>
                    <a:srgbClr val="3F51B5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xmlns="" id="{970FEA56-E53C-493D-A57E-40FDA83672BB}"/>
                  </a:ext>
                </a:extLst>
              </p:cNvPr>
              <p:cNvSpPr txBox="1"/>
              <p:nvPr/>
            </p:nvSpPr>
            <p:spPr>
              <a:xfrm>
                <a:off x="3507202" y="3092153"/>
                <a:ext cx="224389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b="1" dirty="0">
                    <a:solidFill>
                      <a:srgbClr val="3F51B5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request</a:t>
                </a:r>
                <a:endParaRPr lang="ko-KR" altLang="en-US" sz="4400" b="1" dirty="0">
                  <a:solidFill>
                    <a:srgbClr val="3F51B5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xmlns="" id="{2DAACAC8-4DD5-473B-9B8E-8752337BBDC8}"/>
                  </a:ext>
                </a:extLst>
              </p:cNvPr>
              <p:cNvSpPr txBox="1"/>
              <p:nvPr/>
            </p:nvSpPr>
            <p:spPr>
              <a:xfrm>
                <a:off x="6090989" y="3092152"/>
                <a:ext cx="2243890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400" b="1" dirty="0">
                    <a:solidFill>
                      <a:srgbClr val="3F51B5"/>
                    </a:solidFill>
                    <a:latin typeface="배달의민족 주아" panose="02020603020101020101" pitchFamily="18" charset="-127"/>
                    <a:ea typeface="배달의민족 주아" panose="02020603020101020101" pitchFamily="18" charset="-127"/>
                  </a:rPr>
                  <a:t>session</a:t>
                </a:r>
                <a:endParaRPr lang="ko-KR" altLang="en-US" sz="4400" b="1" dirty="0">
                  <a:solidFill>
                    <a:srgbClr val="3F51B5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363846CD-6868-4AB8-96E9-C26C02E4D392}"/>
                </a:ext>
              </a:extLst>
            </p:cNvPr>
            <p:cNvSpPr txBox="1"/>
            <p:nvPr/>
          </p:nvSpPr>
          <p:spPr>
            <a:xfrm>
              <a:off x="8560475" y="3092151"/>
              <a:ext cx="306203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400" b="1" dirty="0">
                  <a:solidFill>
                    <a:srgbClr val="3F51B5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application</a:t>
              </a:r>
              <a:endParaRPr lang="ko-KR" altLang="en-US" sz="4400" b="1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xmlns="" id="{89489DAB-0D9A-4F58-9C3B-950084DED8BA}"/>
              </a:ext>
            </a:extLst>
          </p:cNvPr>
          <p:cNvCxnSpPr>
            <a:cxnSpLocks/>
          </p:cNvCxnSpPr>
          <p:nvPr/>
        </p:nvCxnSpPr>
        <p:spPr>
          <a:xfrm flipH="1">
            <a:off x="1866669" y="3043442"/>
            <a:ext cx="4245" cy="1241820"/>
          </a:xfrm>
          <a:prstGeom prst="line">
            <a:avLst/>
          </a:prstGeom>
          <a:ln w="38100">
            <a:solidFill>
              <a:srgbClr val="3F51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xmlns="" id="{94663E95-1770-490D-BB2F-D7107F7B701A}"/>
              </a:ext>
            </a:extLst>
          </p:cNvPr>
          <p:cNvCxnSpPr>
            <a:cxnSpLocks/>
          </p:cNvCxnSpPr>
          <p:nvPr/>
        </p:nvCxnSpPr>
        <p:spPr>
          <a:xfrm flipH="1">
            <a:off x="4610284" y="2977578"/>
            <a:ext cx="1" cy="2111780"/>
          </a:xfrm>
          <a:prstGeom prst="line">
            <a:avLst/>
          </a:prstGeom>
          <a:ln w="38100">
            <a:solidFill>
              <a:srgbClr val="3F51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xmlns="" id="{1E690DA5-5EF5-4FB3-B3DC-64DB943E2C72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7203906" y="2977304"/>
            <a:ext cx="6020" cy="1370584"/>
          </a:xfrm>
          <a:prstGeom prst="line">
            <a:avLst/>
          </a:prstGeom>
          <a:ln w="38100">
            <a:solidFill>
              <a:srgbClr val="3F51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xmlns="" id="{6A87743D-7165-4B19-A567-099B94E97DA8}"/>
              </a:ext>
            </a:extLst>
          </p:cNvPr>
          <p:cNvCxnSpPr>
            <a:cxnSpLocks/>
          </p:cNvCxnSpPr>
          <p:nvPr/>
        </p:nvCxnSpPr>
        <p:spPr>
          <a:xfrm>
            <a:off x="10097514" y="2977578"/>
            <a:ext cx="0" cy="2196033"/>
          </a:xfrm>
          <a:prstGeom prst="line">
            <a:avLst/>
          </a:prstGeom>
          <a:ln w="38100">
            <a:solidFill>
              <a:srgbClr val="3F51B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5766113D-0961-4170-A80C-B4911C4758F0}"/>
              </a:ext>
            </a:extLst>
          </p:cNvPr>
          <p:cNvSpPr/>
          <p:nvPr/>
        </p:nvSpPr>
        <p:spPr>
          <a:xfrm>
            <a:off x="0" y="4354620"/>
            <a:ext cx="46621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하나의 </a:t>
            </a:r>
            <a:r>
              <a:rPr lang="en-US" altLang="ko-KR" sz="20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JSP </a:t>
            </a:r>
            <a:r>
              <a:rPr lang="ko-KR" altLang="en-US" sz="20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페이지를 처리할 때 사용되는 영역</a:t>
            </a:r>
            <a:r>
              <a:rPr lang="en-US" altLang="ko-KR" sz="20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ko-KR" altLang="en-US" sz="2000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58CDBFBF-A3C6-493B-B881-7E84DF4DAB45}"/>
              </a:ext>
            </a:extLst>
          </p:cNvPr>
          <p:cNvSpPr/>
          <p:nvPr/>
        </p:nvSpPr>
        <p:spPr>
          <a:xfrm>
            <a:off x="2685718" y="5304462"/>
            <a:ext cx="38491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하나의 요청을 처리할 때 사용되는 영역</a:t>
            </a:r>
            <a:endParaRPr lang="ko-KR" altLang="en-US" sz="20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32CA1480-161C-44E4-810E-B2B0F224D3BE}"/>
              </a:ext>
            </a:extLst>
          </p:cNvPr>
          <p:cNvSpPr/>
          <p:nvPr/>
        </p:nvSpPr>
        <p:spPr>
          <a:xfrm>
            <a:off x="5644825" y="4347888"/>
            <a:ext cx="311816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하나의 브라우저와 관련된 영역</a:t>
            </a:r>
            <a:endParaRPr lang="ko-KR" altLang="en-US" sz="2000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D918101D-E02F-46FA-AE23-ED9796002A1B}"/>
              </a:ext>
            </a:extLst>
          </p:cNvPr>
          <p:cNvSpPr/>
          <p:nvPr/>
        </p:nvSpPr>
        <p:spPr>
          <a:xfrm>
            <a:off x="8188569" y="5304462"/>
            <a:ext cx="38058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하나의 웹 애플리케이션과 관련된 영역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xmlns="" val="16814196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-212779" y="-10701"/>
            <a:ext cx="4369143" cy="828674"/>
          </a:xfrm>
          <a:prstGeom prst="rect">
            <a:avLst/>
          </a:prstGeom>
          <a:solidFill>
            <a:srgbClr val="615758">
              <a:alpha val="2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ln>
                <a:solidFill>
                  <a:schemeClr val="bg1">
                    <a:alpha val="0"/>
                  </a:schemeClr>
                </a:solidFill>
              </a:ln>
              <a:latin typeface="HY견고딕" pitchFamily="18" charset="-127"/>
              <a:ea typeface="HY견고딕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445" y="151978"/>
            <a:ext cx="4304300" cy="646331"/>
          </a:xfrm>
          <a:prstGeom prst="rect">
            <a:avLst/>
          </a:prstGeom>
          <a:noFill/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JSP</a:t>
            </a:r>
            <a:r>
              <a:rPr lang="ko-KR" altLang="en-US" sz="36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내장객체 메소드</a:t>
            </a:r>
            <a:endParaRPr lang="en-US" altLang="ko-KR" sz="36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60FC7C7-91AD-42E0-B1F0-4EF8C6C063F9}"/>
              </a:ext>
            </a:extLst>
          </p:cNvPr>
          <p:cNvSpPr txBox="1"/>
          <p:nvPr/>
        </p:nvSpPr>
        <p:spPr>
          <a:xfrm>
            <a:off x="101445" y="1209252"/>
            <a:ext cx="1288983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en-US" altLang="ko-KR" sz="4000" dirty="0" err="1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setAttribute</a:t>
            </a:r>
            <a:r>
              <a:rPr lang="en-US" altLang="ko-KR" sz="40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(name, value)</a:t>
            </a:r>
            <a:r>
              <a:rPr lang="en-US" altLang="ko-KR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   </a:t>
            </a:r>
          </a:p>
          <a:p>
            <a:r>
              <a:rPr lang="en-US" altLang="ko-KR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이름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(name)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값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(value)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설정함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0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en-US" altLang="ko-KR" sz="4000" dirty="0" err="1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getAttribute</a:t>
            </a:r>
            <a:r>
              <a:rPr lang="en-US" altLang="ko-KR" sz="40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(name)</a:t>
            </a:r>
            <a:r>
              <a:rPr lang="en-US" altLang="ko-KR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</a:t>
            </a:r>
          </a:p>
          <a:p>
            <a:r>
              <a:rPr lang="en-US" altLang="ko-KR" sz="40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매개 변수로 준 </a:t>
            </a:r>
            <a:r>
              <a:rPr lang="ko-KR" altLang="en-US" sz="320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이름에 설정된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값을 얻어냄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0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en-US" altLang="ko-KR" sz="4000" dirty="0" err="1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getAttributeNames</a:t>
            </a:r>
            <a:r>
              <a:rPr lang="en-US" altLang="ko-KR" sz="40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() </a:t>
            </a:r>
            <a:r>
              <a:rPr lang="en-US" altLang="ko-KR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     </a:t>
            </a:r>
          </a:p>
          <a:p>
            <a:r>
              <a:rPr lang="en-US" altLang="ko-KR" sz="40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 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현재 객체에 관련된 모든 속성의 이름을 </a:t>
            </a:r>
            <a:r>
              <a:rPr lang="ko-KR" altLang="en-US" sz="3200" dirty="0" err="1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뽑아냄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</a:p>
          <a:p>
            <a:endParaRPr lang="en-US" altLang="ko-KR" sz="10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en-US" altLang="ko-KR" sz="40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r>
              <a:rPr lang="en-US" altLang="ko-KR" sz="4000" dirty="0" err="1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removeAttribute</a:t>
            </a:r>
            <a:r>
              <a:rPr lang="en-US" altLang="ko-KR" sz="40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(name)  </a:t>
            </a:r>
          </a:p>
          <a:p>
            <a:r>
              <a:rPr lang="en-US" altLang="ko-KR" sz="4000" dirty="0"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 </a:t>
            </a:r>
            <a:r>
              <a:rPr lang="en-US" altLang="ko-KR" sz="40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</a:t>
            </a:r>
            <a:r>
              <a:rPr lang="ko-KR" altLang="en-US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매개 변수로 준 이름에 설정된 값을 제거함</a:t>
            </a:r>
            <a:r>
              <a:rPr lang="en-US" altLang="ko-KR" sz="3200" dirty="0">
                <a:solidFill>
                  <a:srgbClr val="3F51B5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</a:t>
            </a:r>
            <a:endParaRPr lang="ko-KR" altLang="en-US" sz="3200" dirty="0">
              <a:solidFill>
                <a:srgbClr val="3F51B5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9348514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17934</TotalTime>
  <Words>354</Words>
  <Application>Microsoft Office PowerPoint</Application>
  <PresentationFormat>사용자 지정</PresentationFormat>
  <Paragraphs>79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굴림</vt:lpstr>
      <vt:lpstr>Arial</vt:lpstr>
      <vt:lpstr>배달의민족 주아</vt:lpstr>
      <vt:lpstr>HY견고딕</vt:lpstr>
      <vt:lpstr>맑은 고딕</vt:lpstr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simpson</dc:creator>
  <cp:lastModifiedBy>pc1</cp:lastModifiedBy>
  <cp:revision>1008</cp:revision>
  <dcterms:created xsi:type="dcterms:W3CDTF">2015-10-05T12:48:47Z</dcterms:created>
  <dcterms:modified xsi:type="dcterms:W3CDTF">2018-02-13T02:01:37Z</dcterms:modified>
</cp:coreProperties>
</file>